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5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8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0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5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0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7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68C8-A016-4294-BFD8-3D915D5FBD2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0A73-4C4C-4AE6-B43E-0E4C716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7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akotafire.net/land/restoration-chestnut-may-help-bright-iconic-tree-back-to-american-forests/449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botany.newenglandwild.org/species/castanea/dentata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esypluspolemics.com/tag/tre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google.com/url?sa=i&amp;rct=j&amp;q=&amp;esrc=s&amp;source=images&amp;cd=&amp;ved=0CAYQjB1qFQoTCKPQ4OmQisYCFfJDjAodoWwAaA&amp;url=http://kids.britannica.com/comptons/art-126767/The-American-chestnut-supplies-boxes-and-furniture&amp;ei=LM16VaOKLvKHsQSh2YHABg&amp;bvm=bv.95515949,d.cWc&amp;psig=AFQjCNGQWnDFOCVlPRmHhMsaCVomA2bOIg&amp;ust=143419741945875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nyrp.org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scrgeek.com/trees/treeChestnut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CAYQjB1qFQoTCKP46qHWisYCFSRkjAodrGcA9g&amp;url=http%3A%2F%2Fwww.botany.hawaii.edu%2Ffaculty%2Fwong%2FBOT135%2FLect07.htm&amp;ei=_BV7VaOKGaTIsQSsz4GwDw&amp;psig=AFQjCNFC0nAXK9Bff3vyNF6_2lDcefz3gQ&amp;ust=1434216315781695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oogle.com/url?sa=i&amp;rct=j&amp;q=&amp;esrc=s&amp;source=images&amp;cd=&amp;ved=0CAYQjB1qFQoTCOra_uPVisYCFZUljAod7ZwAMQ&amp;url=http%3A%2F%2Fwww.clarku.edu%2Fdepartments%2Fbiology%2Fbiol110%2Fkaobrien%2Fchestnut.html&amp;ei=ehV7Veq1K5XLsATtuYKIAw&amp;bvm=bv.95515949,d.cWc&amp;psig=AFQjCNFHtDiGLoN4yYXHvaXnZ4QKK-D5Zw&amp;ust=1434216113665149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dendro.cnre.vt.edu/forsite/paul/paul1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2KoLnIwoZKU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addgene.org/plasmid-protocols/restriction-diges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google.com/url?sa=i&amp;rct=j&amp;q=&amp;esrc=s&amp;source=images&amp;cd=&amp;ved=0CAYQjB1qFQoTCLXKiKXdisYCFeQvjAodFC4PLg&amp;url=http%3A%2F%2Fwww.cbsnews.com%2Fnews%2Fproposed-destruction-of-smallpox-virus-stirs-controversy%2F&amp;ei=Wh17VbW1DuTfsASU3LzwAg&amp;psig=AFQjCNEE_CivJFHdTi_MGWAgTusRcUvxNw&amp;ust=143421813686621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kotafire.net/wp-content/uploads/2013/05/American-chestnut-allen-breed-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05631"/>
            <a:ext cx="12192000" cy="914400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605" y="3622352"/>
            <a:ext cx="9144000" cy="2387600"/>
          </a:xfrm>
        </p:spPr>
        <p:txBody>
          <a:bodyPr/>
          <a:lstStyle/>
          <a:p>
            <a:r>
              <a:rPr lang="en-US" dirty="0" smtClean="0"/>
              <a:t>The American Chestnut Tree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575" y="5854389"/>
            <a:ext cx="9144000" cy="445087"/>
          </a:xfrm>
        </p:spPr>
        <p:txBody>
          <a:bodyPr/>
          <a:lstStyle/>
          <a:p>
            <a:r>
              <a:rPr lang="en-US" dirty="0" smtClean="0"/>
              <a:t>Towson University’s Center for STEM Excellence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42073" y="4378395"/>
            <a:ext cx="15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dakotafire.net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1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4491"/>
            <a:ext cx="1051560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Good news!  </a:t>
            </a:r>
            <a:r>
              <a:rPr lang="en-US" dirty="0" smtClean="0"/>
              <a:t>There </a:t>
            </a:r>
            <a:r>
              <a:rPr lang="en-US" dirty="0"/>
              <a:t>IS a virus which will kill the chestnut blight fungus! BUT</a:t>
            </a:r>
            <a:r>
              <a:rPr lang="en-US" dirty="0" smtClean="0"/>
              <a:t>….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 smtClean="0"/>
              <a:t>Would the chestnut blight virus pose a risk to the chestnut tree?</a:t>
            </a:r>
          </a:p>
          <a:p>
            <a:endParaRPr lang="en-US" dirty="0" smtClean="0"/>
          </a:p>
          <a:p>
            <a:r>
              <a:rPr lang="en-US" dirty="0" smtClean="0"/>
              <a:t>Why would researchers want to track the spread of a virus?</a:t>
            </a:r>
          </a:p>
          <a:p>
            <a:endParaRPr lang="en-US" dirty="0" smtClean="0"/>
          </a:p>
          <a:p>
            <a:r>
              <a:rPr lang="en-US" dirty="0" smtClean="0"/>
              <a:t>How can we test a canker to see if it has a virus?</a:t>
            </a:r>
          </a:p>
          <a:p>
            <a:endParaRPr lang="en-US" dirty="0" smtClean="0"/>
          </a:p>
          <a:p>
            <a:r>
              <a:rPr lang="en-US" dirty="0" smtClean="0"/>
              <a:t>If we can we tell the difference between wild type and genetically tagged viruses?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4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007" y="327803"/>
            <a:ext cx="7235825" cy="1325563"/>
          </a:xfrm>
        </p:spPr>
        <p:txBody>
          <a:bodyPr/>
          <a:lstStyle/>
          <a:p>
            <a:r>
              <a:rPr lang="en-US" dirty="0" smtClean="0"/>
              <a:t>Scientists NEEDED!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102" y="3526972"/>
            <a:ext cx="10515600" cy="2416628"/>
          </a:xfrm>
        </p:spPr>
        <p:txBody>
          <a:bodyPr>
            <a:normAutofit/>
          </a:bodyPr>
          <a:lstStyle/>
          <a:p>
            <a:endParaRPr lang="en-US" sz="1900" dirty="0"/>
          </a:p>
          <a:p>
            <a:pPr marL="0" indent="0">
              <a:buNone/>
            </a:pPr>
            <a:r>
              <a:rPr lang="en-US" sz="1900" dirty="0"/>
              <a:t>One of the biologists believed that they have previously treated one of these cankers with the genetically-tagged virus and that one of the other cankers may have had the naturally occurring wild-type virus and there is a new canker.  </a:t>
            </a:r>
            <a:r>
              <a:rPr lang="en-US" sz="1900" dirty="0" smtClean="0"/>
              <a:t>YOUR goal is to </a:t>
            </a:r>
            <a:r>
              <a:rPr lang="en-US" sz="1900" dirty="0"/>
              <a:t>determine from the three canker samples if they are infected at all with a virus and if so, if it is with a wild-type or genetically-tagged virus.  Any uninfected fungal samples would later be treated by this team. </a:t>
            </a:r>
            <a:r>
              <a:rPr lang="en-US" sz="1900" dirty="0" smtClean="0"/>
              <a:t>You will need to understand </a:t>
            </a:r>
            <a:r>
              <a:rPr lang="en-US" sz="1900" dirty="0"/>
              <a:t>what RT-PCR is and how the cDNA in this lab was obtained.</a:t>
            </a:r>
          </a:p>
          <a:p>
            <a:endParaRPr lang="en-US" dirty="0"/>
          </a:p>
        </p:txBody>
      </p:sp>
      <p:sp>
        <p:nvSpPr>
          <p:cNvPr id="4" name="AutoShape 2" descr="Image result for help wanted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images.vectorhq.com/images/previews/206/help-wanted-sign-psd-4678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3975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4049" y="1484508"/>
            <a:ext cx="6979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team of biologists trying to treat the fungus found in blight cankers on chestnut trees with a vegetative compatible fungus that contains a virus, which is debilitating to the original fungus that caused the canker.  The hope is to use </a:t>
            </a:r>
            <a:r>
              <a:rPr lang="en-US" dirty="0" smtClean="0"/>
              <a:t>the fungus </a:t>
            </a:r>
            <a:r>
              <a:rPr lang="en-US" dirty="0"/>
              <a:t>that contains the </a:t>
            </a:r>
            <a:r>
              <a:rPr lang="en-US" dirty="0" err="1"/>
              <a:t>hypovirulent</a:t>
            </a:r>
            <a:r>
              <a:rPr lang="en-US" dirty="0"/>
              <a:t> virus to stop the growth and spread of the cankers on the chestnut trees.  </a:t>
            </a:r>
            <a:r>
              <a:rPr lang="en-US" dirty="0" smtClean="0"/>
              <a:t>YOU are part </a:t>
            </a:r>
            <a:r>
              <a:rPr lang="en-US" dirty="0"/>
              <a:t>of this team and they are investigating whether the fungus from three cankers found on one tree are infected with this </a:t>
            </a:r>
            <a:r>
              <a:rPr lang="en-US" dirty="0" err="1"/>
              <a:t>hypovirulent</a:t>
            </a:r>
            <a:r>
              <a:rPr lang="en-US" dirty="0"/>
              <a:t> virus.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1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newfs.s3.amazonaws.com/taxon-images-1000s1000/Fagaceae/castanea-dentata-le-ahaines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531" y="4445326"/>
            <a:ext cx="2356044" cy="219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97152" y="6311900"/>
            <a:ext cx="18694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4"/>
              </a:rPr>
              <a:t>gobotany.newenglandwild.org</a:t>
            </a: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67291"/>
            <a:ext cx="10515600" cy="1325563"/>
          </a:xfrm>
        </p:spPr>
        <p:txBody>
          <a:bodyPr/>
          <a:lstStyle/>
          <a:p>
            <a:r>
              <a:rPr lang="en-US" dirty="0" smtClean="0"/>
              <a:t>Investigation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924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is a BROAD investigation plan, NOT a detailed one, addressing the microliters to pipette!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question we are trying to solve?</a:t>
            </a:r>
          </a:p>
          <a:p>
            <a:r>
              <a:rPr lang="en-US" dirty="0" smtClean="0"/>
              <a:t>Can we use the technologies we studied to help our investigation?</a:t>
            </a:r>
          </a:p>
          <a:p>
            <a:r>
              <a:rPr lang="en-US" dirty="0" smtClean="0"/>
              <a:t>What data would be collect?</a:t>
            </a:r>
          </a:p>
          <a:p>
            <a:r>
              <a:rPr lang="en-US" dirty="0" smtClean="0"/>
              <a:t>What would be our comparison?</a:t>
            </a:r>
          </a:p>
        </p:txBody>
      </p:sp>
    </p:spTree>
    <p:extLst>
      <p:ext uri="{BB962C8B-B14F-4D97-AF65-F5344CB8AC3E}">
        <p14:creationId xmlns:p14="http://schemas.microsoft.com/office/powerpoint/2010/main" val="429423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3837"/>
            <a:ext cx="10515600" cy="1325563"/>
          </a:xfrm>
        </p:spPr>
        <p:txBody>
          <a:bodyPr/>
          <a:lstStyle/>
          <a:p>
            <a:r>
              <a:rPr lang="en-US" dirty="0" smtClean="0"/>
              <a:t>Paper DNA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 smtClean="0"/>
              <a:t>Practice with paper before we move to the wet lab.</a:t>
            </a:r>
          </a:p>
          <a:p>
            <a:endParaRPr lang="en-US" dirty="0" smtClean="0"/>
          </a:p>
          <a:p>
            <a:r>
              <a:rPr lang="en-US" dirty="0" smtClean="0"/>
              <a:t>How will we read results? What do you expect to see if it’s a WT virus?  No virus?  GT virus?</a:t>
            </a:r>
          </a:p>
        </p:txBody>
      </p:sp>
    </p:spTree>
    <p:extLst>
      <p:ext uri="{BB962C8B-B14F-4D97-AF65-F5344CB8AC3E}">
        <p14:creationId xmlns:p14="http://schemas.microsoft.com/office/powerpoint/2010/main" val="257921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4170"/>
            <a:ext cx="10515600" cy="1325563"/>
          </a:xfrm>
        </p:spPr>
        <p:txBody>
          <a:bodyPr/>
          <a:lstStyle/>
          <a:p>
            <a:r>
              <a:rPr lang="en-US" dirty="0" smtClean="0"/>
              <a:t>Micropipette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3488"/>
            <a:ext cx="10515600" cy="4351338"/>
          </a:xfrm>
        </p:spPr>
        <p:txBody>
          <a:bodyPr/>
          <a:lstStyle/>
          <a:p>
            <a:r>
              <a:rPr lang="en-US" dirty="0" smtClean="0"/>
              <a:t>Practice with micropipette for increased accuracy during wet lab.</a:t>
            </a:r>
          </a:p>
          <a:p>
            <a:endParaRPr lang="en-US" dirty="0" smtClean="0"/>
          </a:p>
          <a:p>
            <a:r>
              <a:rPr lang="en-US" dirty="0" smtClean="0"/>
              <a:t>Careful handling – micropipette helpers are expensive!</a:t>
            </a:r>
          </a:p>
          <a:p>
            <a:pPr lvl="1"/>
            <a:r>
              <a:rPr lang="en-US" dirty="0" smtClean="0"/>
              <a:t>Don’t turn past the numbers indicated on helper.</a:t>
            </a:r>
          </a:p>
          <a:p>
            <a:pPr lvl="1"/>
            <a:r>
              <a:rPr lang="en-US" dirty="0" smtClean="0"/>
              <a:t>Don’t flip upside down.</a:t>
            </a:r>
          </a:p>
          <a:p>
            <a:pPr lvl="1"/>
            <a:r>
              <a:rPr lang="en-US" dirty="0" smtClean="0"/>
              <a:t>Use stops appropriately – follow your teacher’s instructions.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5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989"/>
            <a:ext cx="10515600" cy="1325563"/>
          </a:xfrm>
        </p:spPr>
        <p:txBody>
          <a:bodyPr/>
          <a:lstStyle/>
          <a:p>
            <a:r>
              <a:rPr lang="en-US" dirty="0" smtClean="0"/>
              <a:t>Wet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7873"/>
            <a:ext cx="10515600" cy="3679090"/>
          </a:xfrm>
        </p:spPr>
        <p:txBody>
          <a:bodyPr/>
          <a:lstStyle/>
          <a:p>
            <a:r>
              <a:rPr lang="en-US" dirty="0" smtClean="0"/>
              <a:t>Follow instructions carefully!</a:t>
            </a:r>
          </a:p>
          <a:p>
            <a:endParaRPr lang="en-US" dirty="0" smtClean="0"/>
          </a:p>
          <a:p>
            <a:r>
              <a:rPr lang="en-US" dirty="0" smtClean="0"/>
              <a:t>DNA extraction and RT-PCR have already been done for you.</a:t>
            </a:r>
          </a:p>
          <a:p>
            <a:endParaRPr lang="en-US" dirty="0" smtClean="0"/>
          </a:p>
          <a:p>
            <a:r>
              <a:rPr lang="en-US" dirty="0" smtClean="0"/>
              <a:t>You’ll need to run the gels and read the results on the same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0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8676"/>
            <a:ext cx="10515600" cy="1325563"/>
          </a:xfrm>
        </p:spPr>
        <p:txBody>
          <a:bodyPr/>
          <a:lstStyle/>
          <a:p>
            <a:r>
              <a:rPr lang="en-US" dirty="0" smtClean="0"/>
              <a:t>Post-lab and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4239"/>
            <a:ext cx="6812902" cy="3962724"/>
          </a:xfrm>
        </p:spPr>
        <p:txBody>
          <a:bodyPr/>
          <a:lstStyle/>
          <a:p>
            <a:r>
              <a:rPr lang="en-US" dirty="0" smtClean="0"/>
              <a:t>What happened?  Was the canker infected with a WT or GT virus?  How do you know?</a:t>
            </a:r>
          </a:p>
          <a:p>
            <a:endParaRPr lang="en-US" dirty="0" smtClean="0"/>
          </a:p>
          <a:p>
            <a:r>
              <a:rPr lang="en-US" dirty="0" smtClean="0"/>
              <a:t>How else can you use these technologies?</a:t>
            </a:r>
            <a:endParaRPr lang="en-US" dirty="0"/>
          </a:p>
        </p:txBody>
      </p:sp>
      <p:pic>
        <p:nvPicPr>
          <p:cNvPr id="6148" name="Picture 4" descr="https://poesypluspolemics.files.wordpress.com/2015/01/chestnu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54" y="888676"/>
            <a:ext cx="3726589" cy="52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08937" y="5838244"/>
            <a:ext cx="15408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poesypluspolemics.com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63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Forests and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73" y="1522531"/>
            <a:ext cx="10903909" cy="3135598"/>
          </a:xfrm>
        </p:spPr>
        <p:txBody>
          <a:bodyPr/>
          <a:lstStyle/>
          <a:p>
            <a:r>
              <a:rPr lang="en-US" dirty="0" smtClean="0"/>
              <a:t>Describe or draw a wooded area where you have a special connection.</a:t>
            </a:r>
          </a:p>
          <a:p>
            <a:r>
              <a:rPr lang="en-US" dirty="0" smtClean="0"/>
              <a:t>Describe or draw a wooded area from a book, movie, poem, etc.</a:t>
            </a:r>
          </a:p>
          <a:p>
            <a:r>
              <a:rPr lang="en-US" dirty="0" smtClean="0"/>
              <a:t>Compare these areas to one of the pictures below.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1" y="3163559"/>
            <a:ext cx="2833217" cy="1888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79" y="4376188"/>
            <a:ext cx="2888578" cy="192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55" y="2415304"/>
            <a:ext cx="1733254" cy="2599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01" y="4107964"/>
            <a:ext cx="1723623" cy="2585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76678" y="6377020"/>
            <a:ext cx="659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</a:rPr>
              <a:t>How would your area change if a tree species disappeared?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2561" y="3341004"/>
            <a:ext cx="596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</a:rPr>
              <a:t>What is it that makes your described forest unique and special?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8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dia.web.britannica.com/eb-media/30/112930-004-37F0B7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02" y="1791436"/>
            <a:ext cx="5515587" cy="48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46161" y="6273856"/>
            <a:ext cx="13917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4"/>
              </a:rPr>
              <a:t>kids.britannica.com</a:t>
            </a:r>
            <a:endParaRPr lang="en-US" sz="105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1157095"/>
            <a:ext cx="10498101" cy="8239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Jigsaw – YOU, the Expert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2405086"/>
            <a:ext cx="4982514" cy="361094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Chestnut Tree Experts </a:t>
            </a:r>
            <a:endParaRPr lang="en-US" sz="2000" b="1" dirty="0" smtClean="0"/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Chestnut Blight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Biotechnology I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Biotechnology II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Viruses &amp; Biocontrol</a:t>
            </a:r>
          </a:p>
        </p:txBody>
      </p:sp>
    </p:spTree>
    <p:extLst>
      <p:ext uri="{BB962C8B-B14F-4D97-AF65-F5344CB8AC3E}">
        <p14:creationId xmlns:p14="http://schemas.microsoft.com/office/powerpoint/2010/main" val="420848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7" y="389055"/>
            <a:ext cx="10833327" cy="823912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/>
              <a:t>Jigsaw – Chestnut Tree Experts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17821" y="1968733"/>
            <a:ext cx="4982514" cy="268439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Chestnut Tree Experts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History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Ecology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Human </a:t>
            </a:r>
            <a:r>
              <a:rPr lang="en-US" sz="2000" dirty="0"/>
              <a:t>uses (economics, aesthetics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  <p:pic>
        <p:nvPicPr>
          <p:cNvPr id="1028" name="Picture 4" descr="http://www.scrgeek.com/pics/trees/chestnut/amc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53" y="2898368"/>
            <a:ext cx="2482461" cy="35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52294" y="6177064"/>
            <a:ext cx="1120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www.scrgeek.com</a:t>
            </a:r>
            <a:endParaRPr lang="en-US" sz="900" dirty="0"/>
          </a:p>
        </p:txBody>
      </p:sp>
      <p:pic>
        <p:nvPicPr>
          <p:cNvPr id="1030" name="Picture 6" descr="https://www.nyrp.org/uploads/img/Chestnut_Tree_Library_of_Congr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2" y="1281112"/>
            <a:ext cx="3097626" cy="33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35757" y="4406910"/>
            <a:ext cx="9669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D7D7D"/>
                </a:solidFill>
                <a:latin typeface="arial" panose="020B0604020202020204" pitchFamily="34" charset="0"/>
                <a:hlinkClick r:id="rId6"/>
              </a:rPr>
              <a:t>www.nyrp.org</a:t>
            </a:r>
            <a:endParaRPr lang="en-US" sz="1000" dirty="0"/>
          </a:p>
        </p:txBody>
      </p:sp>
      <p:pic>
        <p:nvPicPr>
          <p:cNvPr id="1032" name="Picture 8" descr="http://www.botany.hawaii.edu/faculty/wong/BOT135/images/800px-American_Chestnut_6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07" y="4208390"/>
            <a:ext cx="3135151" cy="219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69881" y="6007785"/>
            <a:ext cx="1998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http://www.botany.hawaii.edu/faculty/wong/BOT135/Lect07.htm</a:t>
            </a:r>
          </a:p>
        </p:txBody>
      </p:sp>
    </p:spTree>
    <p:extLst>
      <p:ext uri="{BB962C8B-B14F-4D97-AF65-F5344CB8AC3E}">
        <p14:creationId xmlns:p14="http://schemas.microsoft.com/office/powerpoint/2010/main" val="39478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2244" y="646385"/>
            <a:ext cx="4602994" cy="1279500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Jigsaw – Chestnut Blight Experts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386880" y="3334424"/>
            <a:ext cx="3888329" cy="296059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2.   Chestnut Blight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Signs, symptoms, prognosis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Treatment</a:t>
            </a:r>
            <a:endParaRPr lang="en-US" sz="2000" dirty="0" smtClean="0"/>
          </a:p>
        </p:txBody>
      </p:sp>
      <p:pic>
        <p:nvPicPr>
          <p:cNvPr id="2050" name="Picture 2" descr="http://dendro.cnre.vt.edu/forsite/paul/b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09" y="1925885"/>
            <a:ext cx="23622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17955" y="4953398"/>
            <a:ext cx="12458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dendro.cnre.vt.edu</a:t>
            </a:r>
            <a:endParaRPr lang="en-US" sz="1000" dirty="0"/>
          </a:p>
        </p:txBody>
      </p:sp>
      <p:pic>
        <p:nvPicPr>
          <p:cNvPr id="3" name="Picture 4" descr="http://www.clarku.edu/departments/biology/biol110/kaobrien/C.p.EP155plate-high.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86" y="1234718"/>
            <a:ext cx="1976935" cy="20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6034" y="3040941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D7D7D"/>
                </a:solidFill>
                <a:latin typeface="arial" panose="020B0604020202020204" pitchFamily="34" charset="0"/>
                <a:hlinkClick r:id="rId6"/>
              </a:rPr>
              <a:t>www.clarku.edu</a:t>
            </a:r>
            <a:endParaRPr lang="en-US" sz="1000" dirty="0"/>
          </a:p>
        </p:txBody>
      </p:sp>
      <p:pic>
        <p:nvPicPr>
          <p:cNvPr id="2054" name="Picture 6" descr="http://www.botany.hawaii.edu/faculty/wong/BOT135/images/endopa01_cank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466" y="3488664"/>
            <a:ext cx="1940772" cy="29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222471" y="6171910"/>
            <a:ext cx="15247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D7D7D"/>
                </a:solidFill>
                <a:latin typeface="arial" panose="020B0604020202020204" pitchFamily="34" charset="0"/>
                <a:hlinkClick r:id="rId8"/>
              </a:rPr>
              <a:t>www.botany.hawaii.edu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344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1045" y="1678874"/>
            <a:ext cx="8103490" cy="823912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Jigsaw – Biotech Experts, Part I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64617" y="2778283"/>
            <a:ext cx="4982514" cy="24929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3.  Biotechnology 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cDNA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PCR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RT-PCR</a:t>
            </a:r>
          </a:p>
        </p:txBody>
      </p:sp>
      <p:pic>
        <p:nvPicPr>
          <p:cNvPr id="3" name="2KoLnIwoZK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67167" y="2762219"/>
            <a:ext cx="5609584" cy="3155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0946" y="5933084"/>
            <a:ext cx="220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of PCR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9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4599" y="1065455"/>
            <a:ext cx="8602090" cy="823912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Jigsaw – Biotech Experts, Part II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358480" y="2711155"/>
            <a:ext cx="4982514" cy="325743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4.  Biotechnology II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Genetic tags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Restriction enzymes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Gel electrophoresis</a:t>
            </a:r>
          </a:p>
        </p:txBody>
      </p:sp>
      <p:pic>
        <p:nvPicPr>
          <p:cNvPr id="3076" name="Picture 4" descr="https://www.addgene.org/static/data/easy-thumbnails/filer_public/cms/filer_public/72/b7/72b7e2d8-45ed-489c-95a1-05dbb5b5db54/cutdna_1.png__400x458_q85_crop_subsampling-2_upsc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65" y="1933984"/>
            <a:ext cx="4202424" cy="481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03423" y="6042967"/>
            <a:ext cx="12121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www.addgene.org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63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1107158"/>
            <a:ext cx="10888014" cy="823912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Jigsaw – Viruses &amp; Biocontrol Experts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2199171"/>
            <a:ext cx="4982514" cy="3087529"/>
          </a:xfrm>
        </p:spPr>
        <p:txBody>
          <a:bodyPr>
            <a:normAutofit/>
          </a:bodyPr>
          <a:lstStyle/>
          <a:p>
            <a:r>
              <a:rPr lang="en-US" b="1" dirty="0" smtClean="0"/>
              <a:t>5.  </a:t>
            </a:r>
            <a:r>
              <a:rPr lang="en-US" sz="2400" b="1" dirty="0" smtClean="0"/>
              <a:t>Viruses &amp; Biocontrol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Specificity of target cells/hosts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Are </a:t>
            </a:r>
            <a:r>
              <a:rPr lang="en-US" sz="2000" dirty="0" smtClean="0"/>
              <a:t>there viruses which targets fung</a:t>
            </a:r>
            <a:r>
              <a:rPr lang="en-US" sz="2000" dirty="0" smtClean="0"/>
              <a:t>i, esp. the fungus causing chestnut blight?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is biocontrol?</a:t>
            </a:r>
          </a:p>
        </p:txBody>
      </p:sp>
      <p:pic>
        <p:nvPicPr>
          <p:cNvPr id="4100" name="Picture 4" descr="http://cbsnews2.cbsistatic.com/hub/i/r/2011/04/11/1d927051-8ba3-11e2-9400-029118418759/thumbnail/620x350/da7bdc133c9bed24a5f8d7ab39147269/Vaccine12New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02" y="2076061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54697" y="5163590"/>
            <a:ext cx="12731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www.cbsnews.com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805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897" y="655056"/>
            <a:ext cx="10515600" cy="1325563"/>
          </a:xfrm>
        </p:spPr>
        <p:txBody>
          <a:bodyPr/>
          <a:lstStyle/>
          <a:p>
            <a:pPr algn="r"/>
            <a:r>
              <a:rPr lang="en-US" dirty="0" smtClean="0"/>
              <a:t>KLEW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85899"/>
              </p:ext>
            </p:extLst>
          </p:nvPr>
        </p:nvGraphicFramePr>
        <p:xfrm>
          <a:off x="838200" y="1831076"/>
          <a:ext cx="10591800" cy="472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360"/>
                <a:gridCol w="2118360"/>
                <a:gridCol w="2118360"/>
                <a:gridCol w="2118360"/>
                <a:gridCol w="2118360"/>
              </a:tblGrid>
              <a:tr h="130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do you know?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did you learn?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evidence do you have?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 you wondering?</a:t>
                      </a:r>
                      <a:endParaRPr lang="en-US" dirty="0"/>
                    </a:p>
                  </a:txBody>
                  <a:tcPr/>
                </a:tc>
              </a:tr>
              <a:tr h="838091">
                <a:tc>
                  <a:txBody>
                    <a:bodyPr/>
                    <a:lstStyle/>
                    <a:p>
                      <a:r>
                        <a:rPr lang="en-US" dirty="0" smtClean="0"/>
                        <a:t>Chestnut Trees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1094">
                <a:tc>
                  <a:txBody>
                    <a:bodyPr/>
                    <a:lstStyle/>
                    <a:p>
                      <a:r>
                        <a:rPr lang="en-US" dirty="0" smtClean="0"/>
                        <a:t>Chestnut</a:t>
                      </a:r>
                      <a:r>
                        <a:rPr lang="en-US" baseline="0" dirty="0" smtClean="0"/>
                        <a:t> Blight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5069">
                <a:tc>
                  <a:txBody>
                    <a:bodyPr/>
                    <a:lstStyle/>
                    <a:p>
                      <a:r>
                        <a:rPr lang="en-US" dirty="0" smtClean="0"/>
                        <a:t>Biotechnology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086">
                <a:tc>
                  <a:txBody>
                    <a:bodyPr/>
                    <a:lstStyle/>
                    <a:p>
                      <a:r>
                        <a:rPr lang="en-US" dirty="0" smtClean="0"/>
                        <a:t>Viruses &amp;</a:t>
                      </a:r>
                      <a:r>
                        <a:rPr lang="en-US" baseline="0" dirty="0" smtClean="0"/>
                        <a:t> Biocontrol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6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707</Words>
  <Application>Microsoft Office PowerPoint</Application>
  <PresentationFormat>Widescreen</PresentationFormat>
  <Paragraphs>115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</vt:lpstr>
      <vt:lpstr>Bodoni MT</vt:lpstr>
      <vt:lpstr>Calibri</vt:lpstr>
      <vt:lpstr>Calibri Light</vt:lpstr>
      <vt:lpstr>Office Theme</vt:lpstr>
      <vt:lpstr>The American Chestnut Tree</vt:lpstr>
      <vt:lpstr>Forests and YOU</vt:lpstr>
      <vt:lpstr>Jigsaw – YOU, the Expert</vt:lpstr>
      <vt:lpstr>Jigsaw – Chestnut Tree Experts</vt:lpstr>
      <vt:lpstr>Jigsaw – Chestnut Blight Experts</vt:lpstr>
      <vt:lpstr>Jigsaw – Biotech Experts, Part I</vt:lpstr>
      <vt:lpstr>Jigsaw – Biotech Experts, Part II</vt:lpstr>
      <vt:lpstr>Jigsaw – Viruses &amp; Biocontrol Experts</vt:lpstr>
      <vt:lpstr>KLEW Chart</vt:lpstr>
      <vt:lpstr>Good news!  There IS a virus which will kill the chestnut blight fungus! BUT…. </vt:lpstr>
      <vt:lpstr>Scientists NEEDED!</vt:lpstr>
      <vt:lpstr>Investigation Design</vt:lpstr>
      <vt:lpstr>Paper DNA Lab</vt:lpstr>
      <vt:lpstr>Micropipette Challenge</vt:lpstr>
      <vt:lpstr>Wet Lab</vt:lpstr>
      <vt:lpstr>Post-lab and Extension</vt:lpstr>
    </vt:vector>
  </TitlesOfParts>
  <Company>Towson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Chestnut Tree</dc:title>
  <dc:creator>Younkin, Kerri</dc:creator>
  <cp:lastModifiedBy>Younkin, Kerri</cp:lastModifiedBy>
  <cp:revision>18</cp:revision>
  <dcterms:created xsi:type="dcterms:W3CDTF">2015-06-12T12:10:48Z</dcterms:created>
  <dcterms:modified xsi:type="dcterms:W3CDTF">2015-06-12T18:50:58Z</dcterms:modified>
</cp:coreProperties>
</file>